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90" r:id="rId2"/>
    <p:sldId id="289" r:id="rId3"/>
    <p:sldId id="291" r:id="rId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3399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56" autoAdjust="0"/>
    <p:restoredTop sz="94660"/>
  </p:normalViewPr>
  <p:slideViewPr>
    <p:cSldViewPr snapToGrid="0">
      <p:cViewPr varScale="1">
        <p:scale>
          <a:sx n="91" d="100"/>
          <a:sy n="91" d="100"/>
        </p:scale>
        <p:origin x="912" y="78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F40E9A-A436-405A-BF88-E281D9C87D76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C3DC7B-7148-4472-B46D-908BC86AA11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0967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C3DC7B-7148-4472-B46D-908BC86AA116}" type="slidenum">
              <a:rPr lang="nl-NL" smtClean="0"/>
              <a:pPr>
                <a:defRPr/>
              </a:pPr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204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9C3DC7B-7148-4472-B46D-908BC86AA116}" type="slidenum">
              <a:rPr lang="nl-NL" smtClean="0"/>
              <a:pPr>
                <a:defRPr/>
              </a:pPr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9702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63A19-CD3F-41E0-B7B2-AED4BF54B59F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4B79A-7EF2-43E6-A5BF-7F59C8C957E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E4F4A-A5B2-4231-92F1-60E3629D30F4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9DE-F8CF-4D68-AD14-D3DC5DF1B71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9D0CA-52AE-449F-82D9-A7A993C91070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BBFC-3141-466D-B5F8-72FBA41F289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237" y="160337"/>
            <a:ext cx="8519747" cy="595801"/>
          </a:xfrm>
        </p:spPr>
        <p:txBody>
          <a:bodyPr/>
          <a:lstStyle>
            <a:lvl1pPr algn="l">
              <a:defRPr sz="3200" b="1">
                <a:solidFill>
                  <a:srgbClr val="7030A0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72379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5pPr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CE7CF-7B06-4E86-B079-6D55298EF7EE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867E-FB61-4067-9FD3-26D68B4C7DE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94CBB-472C-4541-AF58-91B6AC017611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B8A-3DD5-4BCB-8F68-4EB19D08D3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BC75F-F6DD-4CC9-9593-89D69FB6861B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7316C-B9D2-4BD7-A57D-85DC61233D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2394-023F-460B-8238-1DED431A51A6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970B-AB61-413A-9D4D-37279E50AF1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88A83-4D7C-4766-808F-E625D64C4D34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E2262-D951-4F45-B189-2A8903A7762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4863B-BADE-422B-8908-1C91A5A827A6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0F0B-BBCA-492A-80B5-9D898817FD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3BC50-0F7A-4E27-A7CB-9F4B12C4B18A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1891-330B-4991-AC2B-6632EDFF75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5A8D6-600C-472D-A66D-43C9F875C9FE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AA4BB5-2F2F-44D4-9037-43F75BB6BB6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9"/>
          <p:cNvSpPr txBox="1"/>
          <p:nvPr/>
        </p:nvSpPr>
        <p:spPr>
          <a:xfrm>
            <a:off x="5034615" y="2254558"/>
            <a:ext cx="514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libri" pitchFamily="34" charset="0"/>
                <a:sym typeface="Symbol"/>
              </a:rPr>
              <a:t>x</a:t>
            </a:r>
            <a:endParaRPr lang="en-US" sz="2400" b="1" dirty="0" smtClean="0">
              <a:latin typeface="Calibri" pitchFamily="34" charset="0"/>
            </a:endParaRPr>
          </a:p>
        </p:txBody>
      </p:sp>
      <p:cxnSp>
        <p:nvCxnSpPr>
          <p:cNvPr id="46" name="Rechte verbindingslijn 45"/>
          <p:cNvCxnSpPr/>
          <p:nvPr/>
        </p:nvCxnSpPr>
        <p:spPr>
          <a:xfrm flipV="1">
            <a:off x="4992566" y="1570565"/>
            <a:ext cx="0" cy="3009553"/>
          </a:xfrm>
          <a:prstGeom prst="line">
            <a:avLst/>
          </a:prstGeom>
          <a:ln w="1905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§2.3 Nog </a:t>
            </a:r>
            <a:r>
              <a:rPr lang="en-US" dirty="0" err="1" smtClean="0"/>
              <a:t>meer</a:t>
            </a:r>
            <a:r>
              <a:rPr lang="en-US" dirty="0" smtClean="0"/>
              <a:t> over van </a:t>
            </a:r>
            <a:r>
              <a:rPr lang="en-US" dirty="0" err="1" smtClean="0"/>
              <a:t>plaats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snelheid</a:t>
            </a:r>
            <a:endParaRPr lang="nl-NL" dirty="0"/>
          </a:p>
        </p:txBody>
      </p:sp>
      <p:grpSp>
        <p:nvGrpSpPr>
          <p:cNvPr id="28" name="Groep 27"/>
          <p:cNvGrpSpPr/>
          <p:nvPr/>
        </p:nvGrpSpPr>
        <p:grpSpPr>
          <a:xfrm>
            <a:off x="679557" y="1385181"/>
            <a:ext cx="5852665" cy="3988764"/>
            <a:chOff x="490753" y="1825220"/>
            <a:chExt cx="7177531" cy="4891695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837852" y="1973712"/>
              <a:ext cx="0" cy="375718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837852" y="5730900"/>
              <a:ext cx="583043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6"/>
            <p:cNvSpPr txBox="1"/>
            <p:nvPr/>
          </p:nvSpPr>
          <p:spPr>
            <a:xfrm rot="16200000">
              <a:off x="86569" y="3112880"/>
              <a:ext cx="1374539" cy="566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x (m)</a:t>
              </a:r>
              <a:r>
                <a:rPr lang="en-US" sz="2400" dirty="0" smtClean="0">
                  <a:latin typeface="Calibri" pitchFamily="34" charset="0"/>
                  <a:sym typeface="Symbol" panose="05050102010706020507" pitchFamily="18" charset="2"/>
                </a:rPr>
                <a:t></a:t>
              </a:r>
              <a:endParaRPr lang="en-US" sz="2400" dirty="0" smtClean="0">
                <a:latin typeface="Calibri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199033" y="6150744"/>
              <a:ext cx="1183850" cy="566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t (s)</a:t>
              </a:r>
              <a:r>
                <a:rPr lang="en-US" sz="2400" dirty="0" smtClean="0">
                  <a:latin typeface="Calibri" pitchFamily="34" charset="0"/>
                  <a:sym typeface="Symbol" panose="05050102010706020507" pitchFamily="18" charset="2"/>
                </a:rPr>
                <a:t></a:t>
              </a:r>
              <a:endParaRPr lang="en-US" sz="2400" dirty="0" smtClean="0">
                <a:latin typeface="Calibri" pitchFamily="34" charset="0"/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1747319" y="2109514"/>
              <a:ext cx="19012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742791" y="3909514"/>
              <a:ext cx="19012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747319" y="4818698"/>
              <a:ext cx="19012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824680" y="5613728"/>
              <a:ext cx="0" cy="198653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819053" y="5631573"/>
              <a:ext cx="0" cy="198653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805881" y="5631572"/>
              <a:ext cx="0" cy="198653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5773093" y="5631571"/>
              <a:ext cx="0" cy="198653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6759921" y="5613728"/>
              <a:ext cx="0" cy="198653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029994" y="1825220"/>
              <a:ext cx="651140" cy="461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200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1768445" y="2993605"/>
              <a:ext cx="19012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042215" y="2712818"/>
              <a:ext cx="651140" cy="461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150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18386" y="3617446"/>
              <a:ext cx="651140" cy="461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100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179979" y="4545112"/>
              <a:ext cx="495650" cy="461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50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545553" y="5689079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0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34926" y="5742673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2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630811" y="5744614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4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639899" y="5730900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6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621120" y="5743391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8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512891" y="5743373"/>
              <a:ext cx="4956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10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ijdelijke aanduiding voor inhoud 2"/>
              <p:cNvSpPr txBox="1">
                <a:spLocks/>
              </p:cNvSpPr>
              <p:nvPr/>
            </p:nvSpPr>
            <p:spPr bwMode="auto">
              <a:xfrm>
                <a:off x="386861" y="822912"/>
                <a:ext cx="8546123" cy="814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dirty="0" err="1" smtClean="0"/>
                  <a:t>Herhaling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voorbeeld</a:t>
                </a:r>
                <a:r>
                  <a:rPr lang="en-US" dirty="0" smtClean="0"/>
                  <a:t> (</a:t>
                </a:r>
                <a:r>
                  <a:rPr lang="en-US" dirty="0" err="1" smtClean="0"/>
                  <a:t>bepaal</a:t>
                </a:r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𝑔𝑒𝑚</m:t>
                        </m:r>
                      </m:sub>
                    </m:sSub>
                  </m:oMath>
                </a14:m>
                <a:r>
                  <a:rPr lang="en-US" dirty="0"/>
                  <a:t>  </a:t>
                </a:r>
                <a:r>
                  <a:rPr lang="en-US" dirty="0" err="1"/>
                  <a:t>tussen</a:t>
                </a:r>
                <a:r>
                  <a:rPr lang="en-US" dirty="0"/>
                  <a:t> 2,0 en 8,0 </a:t>
                </a:r>
                <a:r>
                  <a:rPr lang="en-US" dirty="0" smtClean="0"/>
                  <a:t>s)</a:t>
                </a:r>
                <a:endParaRPr lang="nl-NL" dirty="0"/>
              </a:p>
            </p:txBody>
          </p:sp>
        </mc:Choice>
        <mc:Fallback xmlns="">
          <p:sp>
            <p:nvSpPr>
              <p:cNvPr id="29" name="Tijdelijke aanduiding voor inhou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6861" y="822912"/>
                <a:ext cx="8546123" cy="814550"/>
              </a:xfrm>
              <a:prstGeom prst="rect">
                <a:avLst/>
              </a:prstGeom>
              <a:blipFill rotWithShape="0">
                <a:blip r:embed="rId2"/>
                <a:stretch>
                  <a:fillRect l="-927" t="-522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Freeform 34"/>
          <p:cNvSpPr/>
          <p:nvPr/>
        </p:nvSpPr>
        <p:spPr>
          <a:xfrm flipV="1">
            <a:off x="1778000" y="1688703"/>
            <a:ext cx="4396496" cy="2866678"/>
          </a:xfrm>
          <a:custGeom>
            <a:avLst/>
            <a:gdLst>
              <a:gd name="connsiteX0" fmla="*/ 0 w 5432079"/>
              <a:gd name="connsiteY0" fmla="*/ 0 h 3541916"/>
              <a:gd name="connsiteX1" fmla="*/ 1013988 w 5432079"/>
              <a:gd name="connsiteY1" fmla="*/ 1819747 h 3541916"/>
              <a:gd name="connsiteX2" fmla="*/ 1991762 w 5432079"/>
              <a:gd name="connsiteY2" fmla="*/ 2734147 h 3541916"/>
              <a:gd name="connsiteX3" fmla="*/ 3032911 w 5432079"/>
              <a:gd name="connsiteY3" fmla="*/ 3186820 h 3541916"/>
              <a:gd name="connsiteX4" fmla="*/ 3965418 w 5432079"/>
              <a:gd name="connsiteY4" fmla="*/ 3395050 h 3541916"/>
              <a:gd name="connsiteX5" fmla="*/ 4970352 w 5432079"/>
              <a:gd name="connsiteY5" fmla="*/ 3521798 h 3541916"/>
              <a:gd name="connsiteX6" fmla="*/ 5432079 w 5432079"/>
              <a:gd name="connsiteY6" fmla="*/ 3539905 h 3541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32079" h="3541916">
                <a:moveTo>
                  <a:pt x="0" y="0"/>
                </a:moveTo>
                <a:cubicBezTo>
                  <a:pt x="341014" y="682028"/>
                  <a:pt x="682028" y="1364056"/>
                  <a:pt x="1013988" y="1819747"/>
                </a:cubicBezTo>
                <a:cubicBezTo>
                  <a:pt x="1345948" y="2275438"/>
                  <a:pt x="1655275" y="2506302"/>
                  <a:pt x="1991762" y="2734147"/>
                </a:cubicBezTo>
                <a:cubicBezTo>
                  <a:pt x="2328249" y="2961992"/>
                  <a:pt x="2703968" y="3076670"/>
                  <a:pt x="3032911" y="3186820"/>
                </a:cubicBezTo>
                <a:cubicBezTo>
                  <a:pt x="3361854" y="3296971"/>
                  <a:pt x="3642511" y="3339220"/>
                  <a:pt x="3965418" y="3395050"/>
                </a:cubicBezTo>
                <a:cubicBezTo>
                  <a:pt x="4288325" y="3450880"/>
                  <a:pt x="4725909" y="3497656"/>
                  <a:pt x="4970352" y="3521798"/>
                </a:cubicBezTo>
                <a:cubicBezTo>
                  <a:pt x="5214795" y="3545940"/>
                  <a:pt x="5323437" y="3542922"/>
                  <a:pt x="5432079" y="3539905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5" name="TextBox 40"/>
          <p:cNvSpPr txBox="1"/>
          <p:nvPr/>
        </p:nvSpPr>
        <p:spPr>
          <a:xfrm>
            <a:off x="3576072" y="3063780"/>
            <a:ext cx="4812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alibri" pitchFamily="34" charset="0"/>
                <a:sym typeface="Symbol"/>
              </a:rPr>
              <a:t>t</a:t>
            </a:r>
            <a:endParaRPr lang="en-US" sz="2400" b="1" dirty="0" smtClean="0">
              <a:latin typeface="Calibri" pitchFamily="34" charset="0"/>
            </a:endParaRPr>
          </a:p>
        </p:txBody>
      </p:sp>
      <p:cxnSp>
        <p:nvCxnSpPr>
          <p:cNvPr id="36" name="Straight Arrow Connector 51"/>
          <p:cNvCxnSpPr/>
          <p:nvPr/>
        </p:nvCxnSpPr>
        <p:spPr>
          <a:xfrm>
            <a:off x="4986855" y="1838218"/>
            <a:ext cx="0" cy="1276241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Rechte verbindingslijn 43"/>
          <p:cNvCxnSpPr/>
          <p:nvPr/>
        </p:nvCxnSpPr>
        <p:spPr>
          <a:xfrm flipV="1">
            <a:off x="2584738" y="2665991"/>
            <a:ext cx="16044" cy="1913542"/>
          </a:xfrm>
          <a:prstGeom prst="line">
            <a:avLst/>
          </a:prstGeom>
          <a:ln w="1905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Rechte verbindingslijn 65"/>
          <p:cNvCxnSpPr/>
          <p:nvPr/>
        </p:nvCxnSpPr>
        <p:spPr>
          <a:xfrm>
            <a:off x="2589121" y="3090889"/>
            <a:ext cx="2397734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hthoek 71"/>
              <p:cNvSpPr/>
              <p:nvPr/>
            </p:nvSpPr>
            <p:spPr>
              <a:xfrm>
                <a:off x="5809635" y="2138655"/>
                <a:ext cx="3352456" cy="13867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𝑔𝑒𝑚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185−98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8,0−2,0</m:t>
                          </m:r>
                        </m:den>
                      </m:f>
                    </m:oMath>
                  </m:oMathPara>
                </a14:m>
                <a:endParaRPr lang="en-US" b="0" i="1" dirty="0" smtClean="0">
                  <a:latin typeface="Cambria Math" panose="02040503050406030204" pitchFamily="18" charset="0"/>
                  <a:ea typeface="Cambria Math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b="0" dirty="0" smtClean="0">
                    <a:ea typeface="Cambria Math"/>
                  </a:rPr>
                  <a:t>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=15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𝑠</m:t>
                    </m:r>
                  </m:oMath>
                </a14:m>
                <a:endParaRPr lang="nl-NL" dirty="0"/>
              </a:p>
            </p:txBody>
          </p:sp>
        </mc:Choice>
        <mc:Fallback xmlns="">
          <p:sp>
            <p:nvSpPr>
              <p:cNvPr id="72" name="Rechthoek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09635" y="2138655"/>
                <a:ext cx="3352456" cy="1386790"/>
              </a:xfrm>
              <a:prstGeom prst="rect">
                <a:avLst/>
              </a:prstGeom>
              <a:blipFill rotWithShape="0">
                <a:blip r:embed="rId3"/>
                <a:stretch>
                  <a:fillRect b="-132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2" name="Rechte verbindingslijn 31"/>
          <p:cNvCxnSpPr/>
          <p:nvPr/>
        </p:nvCxnSpPr>
        <p:spPr>
          <a:xfrm flipV="1">
            <a:off x="1773935" y="1397376"/>
            <a:ext cx="4005756" cy="2138043"/>
          </a:xfrm>
          <a:prstGeom prst="line">
            <a:avLst/>
          </a:prstGeom>
          <a:ln w="28575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4986855" y="5860164"/>
            <a:ext cx="37390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Hoe “</a:t>
            </a:r>
            <a:r>
              <a:rPr lang="en-US" dirty="0" err="1" smtClean="0">
                <a:solidFill>
                  <a:srgbClr val="0070C0"/>
                </a:solidFill>
              </a:rPr>
              <a:t>groter</a:t>
            </a:r>
            <a:r>
              <a:rPr lang="en-US" dirty="0" smtClean="0">
                <a:solidFill>
                  <a:srgbClr val="0070C0"/>
                </a:solidFill>
              </a:rPr>
              <a:t>” het </a:t>
            </a:r>
            <a:r>
              <a:rPr lang="en-US" dirty="0" err="1" smtClean="0">
                <a:solidFill>
                  <a:srgbClr val="0070C0"/>
                </a:solidFill>
              </a:rPr>
              <a:t>gebied</a:t>
            </a:r>
            <a:r>
              <a:rPr lang="en-US" dirty="0" smtClean="0">
                <a:solidFill>
                  <a:srgbClr val="0070C0"/>
                </a:solidFill>
              </a:rPr>
              <a:t> van </a:t>
            </a:r>
            <a:r>
              <a:rPr lang="en-US" dirty="0" err="1" smtClean="0">
                <a:solidFill>
                  <a:srgbClr val="0070C0"/>
                </a:solidFill>
              </a:rPr>
              <a:t>aflezen</a:t>
            </a:r>
            <a:r>
              <a:rPr lang="en-US" dirty="0" smtClean="0">
                <a:solidFill>
                  <a:srgbClr val="0070C0"/>
                </a:solidFill>
              </a:rPr>
              <a:t>, hoe </a:t>
            </a:r>
            <a:r>
              <a:rPr lang="en-US" dirty="0" err="1" smtClean="0">
                <a:solidFill>
                  <a:srgbClr val="0070C0"/>
                </a:solidFill>
              </a:rPr>
              <a:t>nauwkeuriger</a:t>
            </a:r>
            <a:r>
              <a:rPr lang="en-US" dirty="0" smtClean="0">
                <a:solidFill>
                  <a:srgbClr val="0070C0"/>
                </a:solidFill>
              </a:rPr>
              <a:t>!</a:t>
            </a:r>
            <a:endParaRPr lang="nl-NL" sz="2400" dirty="0" smtClean="0">
              <a:solidFill>
                <a:srgbClr val="0070C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784294" y="1500534"/>
            <a:ext cx="7161904" cy="2526104"/>
            <a:chOff x="1784294" y="1500534"/>
            <a:chExt cx="7161904" cy="2526104"/>
          </a:xfrm>
        </p:grpSpPr>
        <p:cxnSp>
          <p:nvCxnSpPr>
            <p:cNvPr id="47" name="Straight Arrow Connector 51"/>
            <p:cNvCxnSpPr/>
            <p:nvPr/>
          </p:nvCxnSpPr>
          <p:spPr>
            <a:xfrm>
              <a:off x="5590097" y="1500534"/>
              <a:ext cx="0" cy="2064439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51"/>
            <p:cNvCxnSpPr/>
            <p:nvPr/>
          </p:nvCxnSpPr>
          <p:spPr>
            <a:xfrm flipH="1">
              <a:off x="1784294" y="3535419"/>
              <a:ext cx="380580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Rechte verbindingslijn met pijl 52"/>
            <p:cNvCxnSpPr/>
            <p:nvPr/>
          </p:nvCxnSpPr>
          <p:spPr>
            <a:xfrm>
              <a:off x="5590097" y="3581851"/>
              <a:ext cx="404160" cy="14245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solid"/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kstvak 53"/>
            <p:cNvSpPr txBox="1"/>
            <p:nvPr/>
          </p:nvSpPr>
          <p:spPr>
            <a:xfrm>
              <a:off x="6025527" y="3564973"/>
              <a:ext cx="292067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rgbClr val="FF0000"/>
                  </a:solidFill>
                  <a:latin typeface="Calibri" pitchFamily="34" charset="0"/>
                </a:rPr>
                <a:t>Geeft</a:t>
              </a:r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 </a:t>
              </a:r>
              <a:r>
                <a:rPr lang="en-US" sz="2400" dirty="0" err="1" smtClean="0">
                  <a:solidFill>
                    <a:srgbClr val="FF0000"/>
                  </a:solidFill>
                  <a:latin typeface="Calibri" pitchFamily="34" charset="0"/>
                </a:rPr>
                <a:t>zelfde</a:t>
              </a:r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 </a:t>
              </a:r>
              <a:r>
                <a:rPr lang="en-US" sz="2400" dirty="0" err="1" smtClean="0">
                  <a:solidFill>
                    <a:srgbClr val="FF0000"/>
                  </a:solidFill>
                  <a:latin typeface="Calibri" pitchFamily="34" charset="0"/>
                </a:rPr>
                <a:t>steilheid</a:t>
              </a:r>
              <a:r>
                <a:rPr lang="en-US" sz="2400" dirty="0" smtClean="0">
                  <a:solidFill>
                    <a:srgbClr val="FF0000"/>
                  </a:solidFill>
                  <a:latin typeface="Calibri" pitchFamily="34" charset="0"/>
                </a:rPr>
                <a:t>!</a:t>
              </a:r>
              <a:endParaRPr lang="nl-NL" sz="2400" dirty="0" smtClean="0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327717" y="5335358"/>
            <a:ext cx="7297062" cy="1472294"/>
            <a:chOff x="327717" y="5335358"/>
            <a:chExt cx="7297062" cy="1472294"/>
          </a:xfrm>
        </p:grpSpPr>
        <p:sp>
          <p:nvSpPr>
            <p:cNvPr id="38" name="Tekstvak 37"/>
            <p:cNvSpPr txBox="1"/>
            <p:nvPr/>
          </p:nvSpPr>
          <p:spPr>
            <a:xfrm>
              <a:off x="327717" y="5335358"/>
              <a:ext cx="72970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latin typeface="Calibri" pitchFamily="34" charset="0"/>
                </a:rPr>
                <a:t>Wat</a:t>
              </a:r>
              <a:r>
                <a:rPr lang="en-US" sz="2400" dirty="0" smtClean="0">
                  <a:latin typeface="Calibri" pitchFamily="34" charset="0"/>
                </a:rPr>
                <a:t> doe je </a:t>
              </a:r>
              <a:r>
                <a:rPr lang="en-US" sz="2400" dirty="0" err="1" smtClean="0">
                  <a:latin typeface="Calibri" pitchFamily="34" charset="0"/>
                </a:rPr>
                <a:t>dus</a:t>
              </a:r>
              <a:r>
                <a:rPr lang="en-US" sz="2400" dirty="0" smtClean="0">
                  <a:latin typeface="Calibri" pitchFamily="34" charset="0"/>
                </a:rPr>
                <a:t> </a:t>
              </a:r>
              <a:r>
                <a:rPr lang="en-US" sz="2400" dirty="0" err="1" smtClean="0">
                  <a:latin typeface="Calibri" pitchFamily="34" charset="0"/>
                </a:rPr>
                <a:t>eigenlijk</a:t>
              </a:r>
              <a:r>
                <a:rPr lang="en-US" sz="2400" dirty="0" smtClean="0">
                  <a:latin typeface="Calibri" pitchFamily="34" charset="0"/>
                </a:rPr>
                <a:t>? </a:t>
              </a:r>
              <a:r>
                <a:rPr lang="en-US" sz="2400" dirty="0" smtClean="0">
                  <a:latin typeface="Calibri" pitchFamily="34" charset="0"/>
                  <a:sym typeface="Symbol" panose="05050102010706020507" pitchFamily="18" charset="2"/>
                </a:rPr>
                <a:t> </a:t>
              </a:r>
              <a:r>
                <a:rPr lang="en-US" sz="2400" dirty="0" err="1" smtClean="0">
                  <a:latin typeface="Calibri" pitchFamily="34" charset="0"/>
                  <a:sym typeface="Symbol" panose="05050102010706020507" pitchFamily="18" charset="2"/>
                </a:rPr>
                <a:t>steilheid</a:t>
              </a:r>
              <a:r>
                <a:rPr lang="en-US" sz="2400" dirty="0" smtClean="0">
                  <a:latin typeface="Calibri" pitchFamily="34" charset="0"/>
                  <a:sym typeface="Symbol" panose="05050102010706020507" pitchFamily="18" charset="2"/>
                </a:rPr>
                <a:t> </a:t>
              </a:r>
              <a:r>
                <a:rPr lang="en-US" sz="2400" dirty="0" err="1" smtClean="0">
                  <a:latin typeface="Calibri" pitchFamily="34" charset="0"/>
                  <a:sym typeface="Symbol" panose="05050102010706020507" pitchFamily="18" charset="2"/>
                </a:rPr>
                <a:t>bepalen</a:t>
              </a:r>
              <a:r>
                <a:rPr lang="en-US" sz="2400" dirty="0" smtClean="0">
                  <a:latin typeface="Calibri" pitchFamily="34" charset="0"/>
                  <a:sym typeface="Symbol" panose="05050102010706020507" pitchFamily="18" charset="2"/>
                </a:rPr>
                <a:t> van </a:t>
              </a:r>
              <a:r>
                <a:rPr lang="en-US" sz="2400" dirty="0" err="1" smtClean="0">
                  <a:latin typeface="Calibri" pitchFamily="34" charset="0"/>
                  <a:sym typeface="Symbol" panose="05050102010706020507" pitchFamily="18" charset="2"/>
                </a:rPr>
                <a:t>snijlijn</a:t>
              </a:r>
              <a:r>
                <a:rPr lang="en-US" sz="2400" dirty="0" smtClean="0">
                  <a:latin typeface="Calibri" pitchFamily="34" charset="0"/>
                  <a:sym typeface="Symbol" panose="05050102010706020507" pitchFamily="18" charset="2"/>
                </a:rPr>
                <a:t>!</a:t>
              </a:r>
              <a:endParaRPr lang="nl-NL" sz="2400" dirty="0" smtClean="0">
                <a:latin typeface="Calibri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Rechthoek 57"/>
                <p:cNvSpPr/>
                <p:nvPr/>
              </p:nvSpPr>
              <p:spPr>
                <a:xfrm>
                  <a:off x="1241562" y="5793592"/>
                  <a:ext cx="2860142" cy="101406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𝑔𝑒𝑚</m:t>
                            </m:r>
                          </m:sub>
                        </m:sSub>
                        <m:r>
                          <a:rPr lang="en-US" i="1">
                            <a:latin typeface="Cambria Math"/>
                            <a:ea typeface="Cambria Math"/>
                          </a:rPr>
                          <m:t>=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∆</m:t>
                                    </m:r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𝑥</m:t>
                                    </m:r>
                                  </m:num>
                                  <m:den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∆</m:t>
                                    </m:r>
                                    <m:r>
                                      <a:rPr lang="en-US" i="1">
                                        <a:latin typeface="Cambria Math"/>
                                        <a:ea typeface="Cambria Math"/>
                                      </a:rPr>
                                      <m:t>𝑡</m:t>
                                    </m:r>
                                  </m:den>
                                </m:f>
                              </m:e>
                            </m:d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𝑠𝑛𝑖𝑗𝑙𝑖𝑗𝑛</m:t>
                            </m:r>
                          </m:sub>
                        </m:sSub>
                      </m:oMath>
                    </m:oMathPara>
                  </a14:m>
                  <a:endParaRPr lang="nl-NL" dirty="0"/>
                </a:p>
              </p:txBody>
            </p:sp>
          </mc:Choice>
          <mc:Fallback xmlns="">
            <p:sp>
              <p:nvSpPr>
                <p:cNvPr id="58" name="Rechthoek 5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241562" y="5793592"/>
                  <a:ext cx="2860142" cy="101406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9" name="Rechthoek 58"/>
            <p:cNvSpPr/>
            <p:nvPr/>
          </p:nvSpPr>
          <p:spPr>
            <a:xfrm>
              <a:off x="1295880" y="5775486"/>
              <a:ext cx="2761414" cy="101406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nl-NL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70764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du.afrz.nl/Geodriehoe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866142">
            <a:off x="49721" y="1091055"/>
            <a:ext cx="5244093" cy="2713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35" y="154378"/>
            <a:ext cx="8519747" cy="595801"/>
          </a:xfrm>
        </p:spPr>
        <p:txBody>
          <a:bodyPr/>
          <a:lstStyle/>
          <a:p>
            <a:r>
              <a:rPr lang="en-US" dirty="0" err="1" smtClean="0"/>
              <a:t>Snelheid</a:t>
            </a:r>
            <a:r>
              <a:rPr lang="en-US" dirty="0" smtClean="0"/>
              <a:t> op 1 </a:t>
            </a:r>
            <a:r>
              <a:rPr lang="en-US" dirty="0" err="1" smtClean="0"/>
              <a:t>tijdstip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4478" y="995041"/>
            <a:ext cx="4440504" cy="1431043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 smtClean="0"/>
              <a:t>Nauwkeuriger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en-US" dirty="0" err="1" smtClean="0"/>
              <a:t>Raaklijn</a:t>
            </a:r>
            <a:r>
              <a:rPr lang="en-US" dirty="0" smtClean="0"/>
              <a:t> </a:t>
            </a:r>
            <a:r>
              <a:rPr lang="en-US" dirty="0" err="1" smtClean="0"/>
              <a:t>tekenen</a:t>
            </a:r>
            <a:r>
              <a:rPr lang="en-US" dirty="0" smtClean="0"/>
              <a:t> op </a:t>
            </a:r>
            <a:r>
              <a:rPr lang="en-US" dirty="0" err="1" smtClean="0"/>
              <a:t>dat</a:t>
            </a:r>
            <a:r>
              <a:rPr lang="en-US" dirty="0" smtClean="0"/>
              <a:t> </a:t>
            </a:r>
            <a:r>
              <a:rPr lang="en-US" dirty="0" err="1" smtClean="0"/>
              <a:t>tijdstip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368284" y="2541019"/>
            <a:ext cx="0" cy="3757188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368284" y="6298207"/>
            <a:ext cx="583043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16200000">
            <a:off x="-119363" y="3083854"/>
            <a:ext cx="1120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x (m)</a:t>
            </a:r>
            <a:r>
              <a:rPr lang="en-US" sz="2400" dirty="0" smtClean="0">
                <a:latin typeface="Calibri" pitchFamily="34" charset="0"/>
                <a:sym typeface="Symbol" panose="05050102010706020507" pitchFamily="18" charset="2"/>
              </a:rPr>
              <a:t>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36135" y="6333348"/>
            <a:ext cx="965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t (s)</a:t>
            </a:r>
            <a:r>
              <a:rPr lang="en-US" sz="2400" dirty="0" smtClean="0">
                <a:latin typeface="Calibri" pitchFamily="34" charset="0"/>
                <a:sym typeface="Symbol" panose="05050102010706020507" pitchFamily="18" charset="2"/>
              </a:rPr>
              <a:t></a:t>
            </a:r>
            <a:endParaRPr lang="en-US" sz="2400" dirty="0" smtClean="0">
              <a:latin typeface="Calibri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77751" y="2676821"/>
            <a:ext cx="19012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273223" y="4476821"/>
            <a:ext cx="19012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277751" y="5386005"/>
            <a:ext cx="19012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355112" y="6181035"/>
            <a:ext cx="0" cy="198653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349485" y="6198880"/>
            <a:ext cx="0" cy="198653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336313" y="6198879"/>
            <a:ext cx="0" cy="198653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303525" y="6198878"/>
            <a:ext cx="0" cy="198653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290353" y="6181035"/>
            <a:ext cx="0" cy="198653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49245" y="2436935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200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298877" y="3560912"/>
            <a:ext cx="19012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71879" y="3302920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150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2826" y="4245988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100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34833" y="5155172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50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75985" y="625638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165358" y="630998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161243" y="6311921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170331" y="629820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6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51552" y="631069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8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43323" y="631068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10</a:t>
            </a:r>
          </a:p>
        </p:txBody>
      </p:sp>
      <p:grpSp>
        <p:nvGrpSpPr>
          <p:cNvPr id="42" name="Group 41"/>
          <p:cNvGrpSpPr/>
          <p:nvPr/>
        </p:nvGrpSpPr>
        <p:grpSpPr>
          <a:xfrm flipV="1">
            <a:off x="1330482" y="2712886"/>
            <a:ext cx="5472819" cy="3610305"/>
            <a:chOff x="1579830" y="2321129"/>
            <a:chExt cx="5472819" cy="3610305"/>
          </a:xfrm>
        </p:grpSpPr>
        <p:sp>
          <p:nvSpPr>
            <p:cNvPr id="28" name="Oval 27"/>
            <p:cNvSpPr/>
            <p:nvPr/>
          </p:nvSpPr>
          <p:spPr>
            <a:xfrm>
              <a:off x="1579830" y="2321129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2572636" y="4121263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3561032" y="5034839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4547859" y="5497731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515072" y="5707588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6515480" y="5831851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>
              <a:off x="1620570" y="2366388"/>
              <a:ext cx="5432079" cy="3541916"/>
            </a:xfrm>
            <a:custGeom>
              <a:avLst/>
              <a:gdLst>
                <a:gd name="connsiteX0" fmla="*/ 0 w 5432079"/>
                <a:gd name="connsiteY0" fmla="*/ 0 h 3541916"/>
                <a:gd name="connsiteX1" fmla="*/ 1013988 w 5432079"/>
                <a:gd name="connsiteY1" fmla="*/ 1819747 h 3541916"/>
                <a:gd name="connsiteX2" fmla="*/ 1991762 w 5432079"/>
                <a:gd name="connsiteY2" fmla="*/ 2734147 h 3541916"/>
                <a:gd name="connsiteX3" fmla="*/ 3032911 w 5432079"/>
                <a:gd name="connsiteY3" fmla="*/ 3186820 h 3541916"/>
                <a:gd name="connsiteX4" fmla="*/ 3965418 w 5432079"/>
                <a:gd name="connsiteY4" fmla="*/ 3395050 h 3541916"/>
                <a:gd name="connsiteX5" fmla="*/ 4970352 w 5432079"/>
                <a:gd name="connsiteY5" fmla="*/ 3521798 h 3541916"/>
                <a:gd name="connsiteX6" fmla="*/ 5432079 w 5432079"/>
                <a:gd name="connsiteY6" fmla="*/ 3539905 h 354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32079" h="3541916">
                  <a:moveTo>
                    <a:pt x="0" y="0"/>
                  </a:moveTo>
                  <a:cubicBezTo>
                    <a:pt x="341014" y="682028"/>
                    <a:pt x="682028" y="1364056"/>
                    <a:pt x="1013988" y="1819747"/>
                  </a:cubicBezTo>
                  <a:cubicBezTo>
                    <a:pt x="1345948" y="2275438"/>
                    <a:pt x="1655275" y="2506302"/>
                    <a:pt x="1991762" y="2734147"/>
                  </a:cubicBezTo>
                  <a:cubicBezTo>
                    <a:pt x="2328249" y="2961992"/>
                    <a:pt x="2703968" y="3076670"/>
                    <a:pt x="3032911" y="3186820"/>
                  </a:cubicBezTo>
                  <a:cubicBezTo>
                    <a:pt x="3361854" y="3296971"/>
                    <a:pt x="3642511" y="3339220"/>
                    <a:pt x="3965418" y="3395050"/>
                  </a:cubicBezTo>
                  <a:cubicBezTo>
                    <a:pt x="4288325" y="3450880"/>
                    <a:pt x="4725909" y="3497656"/>
                    <a:pt x="4970352" y="3521798"/>
                  </a:cubicBezTo>
                  <a:cubicBezTo>
                    <a:pt x="5214795" y="3545940"/>
                    <a:pt x="5323437" y="3542922"/>
                    <a:pt x="5432079" y="353990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sp>
        <p:nvSpPr>
          <p:cNvPr id="33" name="Rechthoek 32"/>
          <p:cNvSpPr/>
          <p:nvPr/>
        </p:nvSpPr>
        <p:spPr>
          <a:xfrm>
            <a:off x="6165920" y="2328754"/>
            <a:ext cx="761193" cy="64291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nl-NL" sz="2400" dirty="0" err="1">
              <a:solidFill>
                <a:prstClr val="black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/>
              <p:cNvSpPr txBox="1"/>
              <p:nvPr/>
            </p:nvSpPr>
            <p:spPr>
              <a:xfrm>
                <a:off x="315317" y="759120"/>
                <a:ext cx="4115101" cy="8309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u="sng" dirty="0" err="1" smtClean="0"/>
                  <a:t>Voorbeeld</a:t>
                </a:r>
                <a:r>
                  <a:rPr lang="en-US" i="1" dirty="0" smtClean="0"/>
                  <a:t>: </a:t>
                </a:r>
                <a:r>
                  <a:rPr lang="en-US" i="1" dirty="0" err="1" smtClean="0"/>
                  <a:t>bepaal</a:t>
                </a:r>
                <a:r>
                  <a:rPr lang="en-US" i="1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i="1" dirty="0" smtClean="0"/>
                  <a:t> op t = </a:t>
                </a:r>
                <a:r>
                  <a:rPr lang="en-US" i="1" dirty="0"/>
                  <a:t>4,0 s</a:t>
                </a:r>
              </a:p>
              <a:p>
                <a:endParaRPr lang="en-US" sz="2400" i="1" dirty="0" smtClean="0"/>
              </a:p>
            </p:txBody>
          </p:sp>
        </mc:Choice>
        <mc:Fallback xmlns="">
          <p:sp>
            <p:nvSpPr>
              <p:cNvPr id="38" name="TextBox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5317" y="759120"/>
                <a:ext cx="4115101" cy="830997"/>
              </a:xfrm>
              <a:prstGeom prst="rect">
                <a:avLst/>
              </a:prstGeom>
              <a:blipFill rotWithShape="0">
                <a:blip r:embed="rId4"/>
                <a:stretch>
                  <a:fillRect l="-2370" t="-5882" r="-1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Isosceles Triangle 44"/>
          <p:cNvSpPr/>
          <p:nvPr/>
        </p:nvSpPr>
        <p:spPr>
          <a:xfrm>
            <a:off x="3116305" y="3424186"/>
            <a:ext cx="480158" cy="306407"/>
          </a:xfrm>
          <a:prstGeom prst="triangle">
            <a:avLst>
              <a:gd name="adj" fmla="val 100000"/>
            </a:avLst>
          </a:prstGeom>
          <a:noFill/>
          <a:ln w="28575">
            <a:solidFill>
              <a:srgbClr val="00B05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en-US" sz="2400" dirty="0" err="1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605889" y="3424468"/>
            <a:ext cx="3395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Calibri" pitchFamily="34" charset="0"/>
              </a:rPr>
              <a:t>Steilheid</a:t>
            </a:r>
            <a:r>
              <a:rPr lang="en-US" sz="2400" dirty="0" smtClean="0">
                <a:latin typeface="Calibri" pitchFamily="34" charset="0"/>
              </a:rPr>
              <a:t> van </a:t>
            </a:r>
            <a:r>
              <a:rPr lang="en-US" sz="2400" dirty="0" err="1" smtClean="0">
                <a:latin typeface="Calibri" pitchFamily="34" charset="0"/>
              </a:rPr>
              <a:t>alleen</a:t>
            </a:r>
            <a:r>
              <a:rPr lang="en-US" sz="2400" dirty="0" smtClean="0">
                <a:latin typeface="Calibri" pitchFamily="34" charset="0"/>
              </a:rPr>
              <a:t> het miniscule </a:t>
            </a:r>
            <a:r>
              <a:rPr lang="en-US" sz="2400" dirty="0" err="1" smtClean="0">
                <a:latin typeface="Calibri" pitchFamily="34" charset="0"/>
              </a:rPr>
              <a:t>stukje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rond</a:t>
            </a:r>
            <a:r>
              <a:rPr lang="en-US" sz="2400" dirty="0" smtClean="0">
                <a:latin typeface="Calibri" pitchFamily="34" charset="0"/>
              </a:rPr>
              <a:t> </a:t>
            </a:r>
          </a:p>
          <a:p>
            <a:r>
              <a:rPr lang="en-US" sz="2400" dirty="0" smtClean="0">
                <a:latin typeface="Calibri" pitchFamily="34" charset="0"/>
              </a:rPr>
              <a:t>t = 4,0 s </a:t>
            </a:r>
            <a:r>
              <a:rPr lang="en-US" sz="2400" dirty="0" err="1" smtClean="0">
                <a:latin typeface="Calibri" pitchFamily="34" charset="0"/>
              </a:rPr>
              <a:t>bepalen</a:t>
            </a:r>
            <a:r>
              <a:rPr lang="en-US" dirty="0" smtClean="0"/>
              <a:t>…</a:t>
            </a:r>
            <a:endParaRPr lang="en-US" sz="2400" dirty="0" smtClean="0">
              <a:latin typeface="Calibri" pitchFamily="34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1183606" y="2057931"/>
            <a:ext cx="4526109" cy="2848078"/>
          </a:xfrm>
          <a:prstGeom prst="line">
            <a:avLst/>
          </a:prstGeom>
          <a:ln w="28575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6463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5" grpId="0" animBg="1"/>
      <p:bldP spid="4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735" y="154378"/>
            <a:ext cx="8519747" cy="595801"/>
          </a:xfrm>
        </p:spPr>
        <p:txBody>
          <a:bodyPr/>
          <a:lstStyle/>
          <a:p>
            <a:r>
              <a:rPr lang="en-US" dirty="0" err="1" smtClean="0"/>
              <a:t>Snelheid</a:t>
            </a:r>
            <a:r>
              <a:rPr lang="en-US" dirty="0" smtClean="0"/>
              <a:t> op 1 </a:t>
            </a:r>
            <a:r>
              <a:rPr lang="en-US" dirty="0" err="1" smtClean="0"/>
              <a:t>tijdstip</a:t>
            </a:r>
            <a:r>
              <a:rPr lang="en-US" dirty="0" smtClean="0"/>
              <a:t> - </a:t>
            </a:r>
            <a:r>
              <a:rPr lang="en-US" dirty="0" err="1" smtClean="0"/>
              <a:t>vervolg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396764" y="1300958"/>
            <a:ext cx="0" cy="3757188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396764" y="5058146"/>
            <a:ext cx="583043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 rot="16200000">
            <a:off x="-90883" y="1843793"/>
            <a:ext cx="1120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x (m)</a:t>
            </a:r>
            <a:r>
              <a:rPr lang="en-US" sz="2400" dirty="0" smtClean="0">
                <a:latin typeface="Calibri" pitchFamily="34" charset="0"/>
                <a:sym typeface="Symbol" panose="05050102010706020507" pitchFamily="18" charset="2"/>
              </a:rPr>
              <a:t></a:t>
            </a:r>
            <a:endParaRPr lang="en-US" sz="2400" dirty="0" smtClean="0">
              <a:latin typeface="Calibri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64615" y="5093287"/>
            <a:ext cx="9653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t (s)</a:t>
            </a:r>
            <a:r>
              <a:rPr lang="en-US" sz="2400" dirty="0" smtClean="0">
                <a:latin typeface="Calibri" pitchFamily="34" charset="0"/>
                <a:sym typeface="Symbol" panose="05050102010706020507" pitchFamily="18" charset="2"/>
              </a:rPr>
              <a:t></a:t>
            </a:r>
            <a:endParaRPr lang="en-US" sz="2400" dirty="0" smtClean="0">
              <a:latin typeface="Calibri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306231" y="1436760"/>
            <a:ext cx="19012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301703" y="3236760"/>
            <a:ext cx="19012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306231" y="4145944"/>
            <a:ext cx="19012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383592" y="4940974"/>
            <a:ext cx="0" cy="198653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377965" y="4958819"/>
            <a:ext cx="0" cy="198653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364793" y="4958818"/>
            <a:ext cx="0" cy="198653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332005" y="4958817"/>
            <a:ext cx="0" cy="198653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318833" y="4940974"/>
            <a:ext cx="0" cy="198653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77725" y="1196874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200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1327357" y="2320851"/>
            <a:ext cx="19012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00359" y="2062859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150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91306" y="3005927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100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63313" y="3915111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50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04465" y="501632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193838" y="5069919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189723" y="507186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198811" y="505814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6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80032" y="5070637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8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071803" y="5070619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10</a:t>
            </a:r>
          </a:p>
        </p:txBody>
      </p:sp>
      <p:grpSp>
        <p:nvGrpSpPr>
          <p:cNvPr id="42" name="Group 41"/>
          <p:cNvGrpSpPr/>
          <p:nvPr/>
        </p:nvGrpSpPr>
        <p:grpSpPr>
          <a:xfrm flipV="1">
            <a:off x="1358962" y="1472825"/>
            <a:ext cx="5472819" cy="3610305"/>
            <a:chOff x="1579830" y="2321129"/>
            <a:chExt cx="5472819" cy="3610305"/>
          </a:xfrm>
        </p:grpSpPr>
        <p:sp>
          <p:nvSpPr>
            <p:cNvPr id="28" name="Oval 27"/>
            <p:cNvSpPr/>
            <p:nvPr/>
          </p:nvSpPr>
          <p:spPr>
            <a:xfrm>
              <a:off x="1579830" y="2321129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2572636" y="4121263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3561032" y="5034839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4547859" y="5497731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515072" y="5707588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6515480" y="5831851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5" name="Freeform 34"/>
            <p:cNvSpPr/>
            <p:nvPr/>
          </p:nvSpPr>
          <p:spPr>
            <a:xfrm>
              <a:off x="1620570" y="2366388"/>
              <a:ext cx="5432079" cy="3541916"/>
            </a:xfrm>
            <a:custGeom>
              <a:avLst/>
              <a:gdLst>
                <a:gd name="connsiteX0" fmla="*/ 0 w 5432079"/>
                <a:gd name="connsiteY0" fmla="*/ 0 h 3541916"/>
                <a:gd name="connsiteX1" fmla="*/ 1013988 w 5432079"/>
                <a:gd name="connsiteY1" fmla="*/ 1819747 h 3541916"/>
                <a:gd name="connsiteX2" fmla="*/ 1991762 w 5432079"/>
                <a:gd name="connsiteY2" fmla="*/ 2734147 h 3541916"/>
                <a:gd name="connsiteX3" fmla="*/ 3032911 w 5432079"/>
                <a:gd name="connsiteY3" fmla="*/ 3186820 h 3541916"/>
                <a:gd name="connsiteX4" fmla="*/ 3965418 w 5432079"/>
                <a:gd name="connsiteY4" fmla="*/ 3395050 h 3541916"/>
                <a:gd name="connsiteX5" fmla="*/ 4970352 w 5432079"/>
                <a:gd name="connsiteY5" fmla="*/ 3521798 h 3541916"/>
                <a:gd name="connsiteX6" fmla="*/ 5432079 w 5432079"/>
                <a:gd name="connsiteY6" fmla="*/ 3539905 h 354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32079" h="3541916">
                  <a:moveTo>
                    <a:pt x="0" y="0"/>
                  </a:moveTo>
                  <a:cubicBezTo>
                    <a:pt x="341014" y="682028"/>
                    <a:pt x="682028" y="1364056"/>
                    <a:pt x="1013988" y="1819747"/>
                  </a:cubicBezTo>
                  <a:cubicBezTo>
                    <a:pt x="1345948" y="2275438"/>
                    <a:pt x="1655275" y="2506302"/>
                    <a:pt x="1991762" y="2734147"/>
                  </a:cubicBezTo>
                  <a:cubicBezTo>
                    <a:pt x="2328249" y="2961992"/>
                    <a:pt x="2703968" y="3076670"/>
                    <a:pt x="3032911" y="3186820"/>
                  </a:cubicBezTo>
                  <a:cubicBezTo>
                    <a:pt x="3361854" y="3296971"/>
                    <a:pt x="3642511" y="3339220"/>
                    <a:pt x="3965418" y="3395050"/>
                  </a:cubicBezTo>
                  <a:cubicBezTo>
                    <a:pt x="4288325" y="3450880"/>
                    <a:pt x="4725909" y="3497656"/>
                    <a:pt x="4970352" y="3521798"/>
                  </a:cubicBezTo>
                  <a:cubicBezTo>
                    <a:pt x="5214795" y="3545940"/>
                    <a:pt x="5323437" y="3542922"/>
                    <a:pt x="5432079" y="353990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65" name="Group 64"/>
          <p:cNvGrpSpPr/>
          <p:nvPr/>
        </p:nvGrpSpPr>
        <p:grpSpPr>
          <a:xfrm>
            <a:off x="1542974" y="982356"/>
            <a:ext cx="4444387" cy="2903345"/>
            <a:chOff x="2110811" y="1357315"/>
            <a:chExt cx="4444387" cy="2903345"/>
          </a:xfrm>
        </p:grpSpPr>
        <p:sp>
          <p:nvSpPr>
            <p:cNvPr id="40" name="TextBox 39"/>
            <p:cNvSpPr txBox="1"/>
            <p:nvPr/>
          </p:nvSpPr>
          <p:spPr>
            <a:xfrm>
              <a:off x="6040313" y="2365428"/>
              <a:ext cx="5148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Calibri" pitchFamily="34" charset="0"/>
                  <a:sym typeface="Symbol"/>
                </a:rPr>
                <a:t>x</a:t>
              </a:r>
              <a:endParaRPr lang="en-US" sz="2400" b="1" dirty="0" smtClean="0">
                <a:latin typeface="Calibri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039350" y="3798995"/>
              <a:ext cx="4812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Calibri" pitchFamily="34" charset="0"/>
                  <a:sym typeface="Symbol"/>
                </a:rPr>
                <a:t>t</a:t>
              </a:r>
              <a:endParaRPr lang="en-US" sz="2400" b="1" dirty="0" smtClean="0">
                <a:latin typeface="Calibri" pitchFamily="34" charset="0"/>
              </a:endParaRPr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>
              <a:off x="6040313" y="1357315"/>
              <a:ext cx="0" cy="247789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/>
            <p:nvPr/>
          </p:nvCxnSpPr>
          <p:spPr>
            <a:xfrm>
              <a:off x="2110811" y="3835207"/>
              <a:ext cx="392950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dash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9" name="TextBox 58"/>
              <p:cNvSpPr txBox="1"/>
              <p:nvPr/>
            </p:nvSpPr>
            <p:spPr>
              <a:xfrm>
                <a:off x="6215686" y="1932697"/>
                <a:ext cx="2716962" cy="154600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𝑣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∆</m:t>
                                  </m:r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∆</m:t>
                                  </m:r>
                                  <m:r>
                                    <a:rPr lang="en-US" i="1">
                                      <a:latin typeface="Cambria Math"/>
                                      <a:ea typeface="Cambria Math"/>
                                    </a:rPr>
                                    <m:t>𝑡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𝑟𝑎𝑎𝑘𝑙𝑖𝑗𝑛</m:t>
                          </m:r>
                        </m:sub>
                      </m:sSub>
                    </m:oMath>
                  </m:oMathPara>
                </a14:m>
                <a:endParaRPr lang="en-US" sz="2400" b="0" dirty="0" smtClean="0">
                  <a:latin typeface="Calibri" pitchFamily="34" charset="0"/>
                </a:endParaRPr>
              </a:p>
              <a:p>
                <a:r>
                  <a:rPr lang="en-US" dirty="0" smtClean="0"/>
                  <a:t>     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𝑑𝑥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US" sz="2400" dirty="0" smtClean="0">
                    <a:latin typeface="Calibri" pitchFamily="34" charset="0"/>
                  </a:rPr>
                  <a:t>  (</a:t>
                </a:r>
                <a:r>
                  <a:rPr lang="en-US" sz="2400" dirty="0" err="1" smtClean="0">
                    <a:latin typeface="Calibri" pitchFamily="34" charset="0"/>
                  </a:rPr>
                  <a:t>afgeleide</a:t>
                </a:r>
                <a:r>
                  <a:rPr lang="en-US" dirty="0"/>
                  <a:t>)</a:t>
                </a:r>
                <a:endParaRPr lang="en-US" sz="2400" dirty="0" smtClean="0"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59" name="TextBox 5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5686" y="1932697"/>
                <a:ext cx="2716962" cy="1546001"/>
              </a:xfrm>
              <a:prstGeom prst="rect">
                <a:avLst/>
              </a:prstGeom>
              <a:blipFill rotWithShape="0">
                <a:blip r:embed="rId3"/>
                <a:stretch>
                  <a:fillRect r="-225" b="-315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TextBox 60"/>
          <p:cNvSpPr txBox="1"/>
          <p:nvPr/>
        </p:nvSpPr>
        <p:spPr>
          <a:xfrm>
            <a:off x="6423730" y="3604014"/>
            <a:ext cx="2426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  <a:latin typeface="Calibri" pitchFamily="34" charset="0"/>
              </a:rPr>
              <a:t>Let op </a:t>
            </a:r>
            <a:r>
              <a:rPr lang="en-US" sz="2400" b="1" dirty="0" err="1" smtClean="0">
                <a:solidFill>
                  <a:srgbClr val="0070C0"/>
                </a:solidFill>
                <a:latin typeface="Calibri" pitchFamily="34" charset="0"/>
              </a:rPr>
              <a:t>eenheden</a:t>
            </a:r>
            <a:r>
              <a:rPr lang="en-US" sz="2400" b="1" dirty="0" smtClean="0">
                <a:solidFill>
                  <a:srgbClr val="0070C0"/>
                </a:solidFill>
                <a:latin typeface="Calibri" pitchFamily="34" charset="0"/>
              </a:rPr>
              <a:t>!</a:t>
            </a:r>
          </a:p>
        </p:txBody>
      </p:sp>
      <p:sp>
        <p:nvSpPr>
          <p:cNvPr id="33" name="Rechthoek 32"/>
          <p:cNvSpPr/>
          <p:nvPr/>
        </p:nvSpPr>
        <p:spPr>
          <a:xfrm>
            <a:off x="6194400" y="1088693"/>
            <a:ext cx="761193" cy="64291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nl-NL" sz="2400" dirty="0" err="1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37" name="Tekstvak 36"/>
          <p:cNvSpPr txBox="1"/>
          <p:nvPr/>
        </p:nvSpPr>
        <p:spPr>
          <a:xfrm>
            <a:off x="1518178" y="786755"/>
            <a:ext cx="304113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Calibri" pitchFamily="34" charset="0"/>
              </a:rPr>
              <a:t>Raaklijn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Calibri" pitchFamily="34" charset="0"/>
              </a:rPr>
              <a:t>loopt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Calibri" pitchFamily="34" charset="0"/>
              </a:rPr>
              <a:t>stukje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parallel </a:t>
            </a:r>
            <a:r>
              <a:rPr lang="en-US" sz="2400" dirty="0" err="1" smtClean="0">
                <a:solidFill>
                  <a:srgbClr val="FF0000"/>
                </a:solidFill>
                <a:latin typeface="Calibri" pitchFamily="34" charset="0"/>
              </a:rPr>
              <a:t>aan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Calibri" pitchFamily="34" charset="0"/>
              </a:rPr>
              <a:t>grafiek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!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Evenveel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aan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beide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kanten</a:t>
            </a:r>
            <a:r>
              <a:rPr lang="en-US" dirty="0" smtClean="0">
                <a:solidFill>
                  <a:srgbClr val="FF0000"/>
                </a:solidFill>
              </a:rPr>
              <a:t>!</a:t>
            </a:r>
            <a:endParaRPr lang="nl-NL" sz="2400" dirty="0" smtClean="0">
              <a:solidFill>
                <a:srgbClr val="FF0000"/>
              </a:solidFill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kstvak 42"/>
              <p:cNvSpPr txBox="1"/>
              <p:nvPr/>
            </p:nvSpPr>
            <p:spPr>
              <a:xfrm>
                <a:off x="248035" y="5767514"/>
                <a:ext cx="8581867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 err="1" smtClean="0">
                    <a:latin typeface="Calibri" pitchFamily="34" charset="0"/>
                  </a:rPr>
                  <a:t>Bepaal</a:t>
                </a:r>
                <a:r>
                  <a:rPr lang="en-US" sz="2400" dirty="0" smtClean="0">
                    <a:latin typeface="Calibri" pitchFamily="34" charset="0"/>
                  </a:rPr>
                  <a:t> je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400" dirty="0" smtClean="0">
                    <a:latin typeface="Calibri" pitchFamily="34" charset="0"/>
                  </a:rPr>
                  <a:t> op </a:t>
                </a:r>
                <a:r>
                  <a:rPr lang="en-US" sz="2400" dirty="0" err="1" smtClean="0">
                    <a:latin typeface="Calibri" pitchFamily="34" charset="0"/>
                  </a:rPr>
                  <a:t>meerdere</a:t>
                </a:r>
                <a:r>
                  <a:rPr lang="en-US" sz="2400" dirty="0" smtClean="0">
                    <a:latin typeface="Calibri" pitchFamily="34" charset="0"/>
                  </a:rPr>
                  <a:t> </a:t>
                </a:r>
                <a:r>
                  <a:rPr lang="en-US" sz="2400" dirty="0" err="1" smtClean="0">
                    <a:latin typeface="Calibri" pitchFamily="34" charset="0"/>
                  </a:rPr>
                  <a:t>tijdstippen</a:t>
                </a:r>
                <a:r>
                  <a:rPr lang="en-US" sz="2400" dirty="0" smtClean="0">
                    <a:latin typeface="Calibri" pitchFamily="34" charset="0"/>
                  </a:rPr>
                  <a:t>, </a:t>
                </a:r>
                <a:r>
                  <a:rPr lang="en-US" sz="2400" dirty="0" err="1" smtClean="0">
                    <a:latin typeface="Calibri" pitchFamily="34" charset="0"/>
                  </a:rPr>
                  <a:t>dan</a:t>
                </a:r>
                <a:r>
                  <a:rPr lang="en-US" sz="2400" dirty="0" smtClean="0">
                    <a:latin typeface="Calibri" pitchFamily="34" charset="0"/>
                  </a:rPr>
                  <a:t> kun je </a:t>
                </a:r>
                <a:r>
                  <a:rPr lang="en-US" sz="2400" dirty="0" err="1" smtClean="0">
                    <a:latin typeface="Calibri" pitchFamily="34" charset="0"/>
                  </a:rPr>
                  <a:t>daar</a:t>
                </a:r>
                <a:r>
                  <a:rPr lang="en-US" sz="2400" dirty="0" smtClean="0">
                    <a:latin typeface="Calibri" pitchFamily="34" charset="0"/>
                  </a:rPr>
                  <a:t> </a:t>
                </a:r>
                <a:r>
                  <a:rPr lang="en-US" sz="2400" dirty="0" err="1" smtClean="0">
                    <a:latin typeface="Calibri" pitchFamily="34" charset="0"/>
                  </a:rPr>
                  <a:t>weer</a:t>
                </a:r>
                <a:r>
                  <a:rPr lang="en-US" sz="2400" dirty="0" smtClean="0">
                    <a:latin typeface="Calibri" pitchFamily="34" charset="0"/>
                  </a:rPr>
                  <a:t> </a:t>
                </a:r>
                <a:r>
                  <a:rPr lang="en-US" sz="2400" dirty="0" err="1" smtClean="0">
                    <a:latin typeface="Calibri" pitchFamily="34" charset="0"/>
                  </a:rPr>
                  <a:t>een</a:t>
                </a:r>
                <a:r>
                  <a:rPr lang="en-US" sz="2400" dirty="0" smtClean="0">
                    <a:latin typeface="Calibri" pitchFamily="34" charset="0"/>
                  </a:rPr>
                  <a:t> (</a:t>
                </a:r>
                <a:r>
                  <a:rPr lang="en-US" sz="2400" dirty="0" err="1" smtClean="0">
                    <a:latin typeface="Calibri" pitchFamily="34" charset="0"/>
                  </a:rPr>
                  <a:t>v,t</a:t>
                </a:r>
                <a:r>
                  <a:rPr lang="en-US" sz="2400" dirty="0" smtClean="0">
                    <a:latin typeface="Calibri" pitchFamily="34" charset="0"/>
                  </a:rPr>
                  <a:t>)-diagram van </a:t>
                </a:r>
                <a:r>
                  <a:rPr lang="en-US" sz="2400" dirty="0" err="1" smtClean="0">
                    <a:latin typeface="Calibri" pitchFamily="34" charset="0"/>
                  </a:rPr>
                  <a:t>maken</a:t>
                </a:r>
                <a:r>
                  <a:rPr lang="en-US" sz="2400" dirty="0" smtClean="0">
                    <a:latin typeface="Calibri" pitchFamily="34" charset="0"/>
                  </a:rPr>
                  <a:t> (</a:t>
                </a:r>
                <a:r>
                  <a:rPr lang="en-US" sz="2400" dirty="0" err="1" smtClean="0">
                    <a:latin typeface="Calibri" pitchFamily="34" charset="0"/>
                  </a:rPr>
                  <a:t>zie</a:t>
                </a:r>
                <a:r>
                  <a:rPr lang="en-US" sz="2400" dirty="0" smtClean="0">
                    <a:latin typeface="Calibri" pitchFamily="34" charset="0"/>
                  </a:rPr>
                  <a:t> fig 2.24/2.25 in </a:t>
                </a:r>
                <a:r>
                  <a:rPr lang="en-US" sz="2400" dirty="0" err="1" smtClean="0">
                    <a:latin typeface="Calibri" pitchFamily="34" charset="0"/>
                  </a:rPr>
                  <a:t>boek</a:t>
                </a:r>
                <a:r>
                  <a:rPr lang="en-US" sz="2400" dirty="0" smtClean="0">
                    <a:latin typeface="Calibri" pitchFamily="34" charset="0"/>
                  </a:rPr>
                  <a:t>)</a:t>
                </a:r>
                <a:endParaRPr lang="nl-NL" sz="2400" dirty="0" smtClean="0"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43" name="Tekstvak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035" y="5767514"/>
                <a:ext cx="8581867" cy="830997"/>
              </a:xfrm>
              <a:prstGeom prst="rect">
                <a:avLst/>
              </a:prstGeom>
              <a:blipFill rotWithShape="0">
                <a:blip r:embed="rId4"/>
                <a:stretch>
                  <a:fillRect l="-995" t="-5882" b="-16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Connector 35"/>
          <p:cNvCxnSpPr/>
          <p:nvPr/>
        </p:nvCxnSpPr>
        <p:spPr>
          <a:xfrm flipV="1">
            <a:off x="1200637" y="817849"/>
            <a:ext cx="4510742" cy="2901163"/>
          </a:xfrm>
          <a:prstGeom prst="line">
            <a:avLst/>
          </a:prstGeom>
          <a:ln w="28575">
            <a:solidFill>
              <a:srgbClr val="0070C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371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37" grpId="0"/>
      <p:bldP spid="43" grpId="0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B050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19050">
          <a:solidFill>
            <a:schemeClr val="tx1"/>
          </a:solidFill>
          <a:prstDash val="dash"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1262</TotalTime>
  <Words>195</Words>
  <Application>Microsoft Office PowerPoint</Application>
  <PresentationFormat>Diavoorstelling (4:3)</PresentationFormat>
  <Paragraphs>63</Paragraphs>
  <Slides>3</Slides>
  <Notes>2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8" baseType="lpstr">
      <vt:lpstr>Arial</vt:lpstr>
      <vt:lpstr>Calibri</vt:lpstr>
      <vt:lpstr>Cambria Math</vt:lpstr>
      <vt:lpstr>Symbol</vt:lpstr>
      <vt:lpstr>Office-thema</vt:lpstr>
      <vt:lpstr>§2.3 Nog meer over van plaats naar snelheid</vt:lpstr>
      <vt:lpstr>Snelheid op 1 tijdstip</vt:lpstr>
      <vt:lpstr>Snelheid op 1 tijdstip - vervolg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Prabha</dc:creator>
  <cp:lastModifiedBy>Kim van Ommering</cp:lastModifiedBy>
  <cp:revision>454</cp:revision>
  <dcterms:created xsi:type="dcterms:W3CDTF">2011-12-07T18:12:19Z</dcterms:created>
  <dcterms:modified xsi:type="dcterms:W3CDTF">2016-02-04T17:52:41Z</dcterms:modified>
</cp:coreProperties>
</file>